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9" r:id="rId5"/>
  </p:sldMasterIdLst>
  <p:notesMasterIdLst>
    <p:notesMasterId r:id="rId18"/>
  </p:notesMasterIdLst>
  <p:handoutMasterIdLst>
    <p:handoutMasterId r:id="rId19"/>
  </p:handoutMasterIdLst>
  <p:sldIdLst>
    <p:sldId id="1583" r:id="rId6"/>
    <p:sldId id="1584" r:id="rId7"/>
    <p:sldId id="1578" r:id="rId8"/>
    <p:sldId id="1602" r:id="rId9"/>
    <p:sldId id="1603" r:id="rId10"/>
    <p:sldId id="1586" r:id="rId11"/>
    <p:sldId id="1605" r:id="rId12"/>
    <p:sldId id="1598" r:id="rId13"/>
    <p:sldId id="1604" r:id="rId14"/>
    <p:sldId id="1580" r:id="rId15"/>
    <p:sldId id="1579" r:id="rId16"/>
    <p:sldId id="157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  <p14:sldId id="1584"/>
          </p14:sldIdLst>
        </p14:section>
        <p14:section name="Compose Extensions" id="{FCAE9590-1FC3-4C3E-988E-3DAD4BC4CA4C}">
          <p14:sldIdLst>
            <p14:sldId id="1578"/>
            <p14:sldId id="1602"/>
            <p14:sldId id="1603"/>
            <p14:sldId id="1586"/>
            <p14:sldId id="1605"/>
            <p14:sldId id="1598"/>
            <p14:sldId id="1604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9154" autoAdjust="0"/>
    <p:restoredTop sz="86417" autoAdjust="0"/>
  </p:normalViewPr>
  <p:slideViewPr>
    <p:cSldViewPr snapToGrid="0">
      <p:cViewPr>
        <p:scale>
          <a:sx n="80" d="100"/>
          <a:sy n="80" d="100"/>
        </p:scale>
        <p:origin x="834" y="390"/>
      </p:cViewPr>
      <p:guideLst/>
    </p:cSldViewPr>
  </p:slideViewPr>
  <p:outlineViewPr>
    <p:cViewPr>
      <p:scale>
        <a:sx n="33" d="100"/>
        <a:sy n="33" d="100"/>
      </p:scale>
      <p:origin x="0" y="-33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-4518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9/2/2017 4:54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9/2/2017 4:54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connectors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5:07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1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</a:t>
            </a:r>
            <a:r>
              <a:rPr lang="en-US" baseline="0" dirty="0"/>
              <a:t> uses developer utilities to create a card via a </a:t>
            </a:r>
            <a:r>
              <a:rPr lang="en-US" baseline="0" dirty="0" err="1"/>
              <a:t>webhook</a:t>
            </a:r>
            <a:r>
              <a:rPr lang="en-US" baseline="0" dirty="0"/>
              <a:t> and shows the Connector registration pages.</a:t>
            </a:r>
          </a:p>
          <a:p>
            <a:endParaRPr lang="en-US" baseline="0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Note: Before your Connector can receive callbacks for actionable messages, you must register it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publish the 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5:17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2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comes</a:t>
            </a:r>
            <a:r>
              <a:rPr lang="en-US" baseline="0" dirty="0"/>
              <a:t> from the Microsoft Teams Design Guidelines: http://msteamsdesignguidelines.azurewebsites.net/#!/</a:t>
            </a:r>
          </a:p>
          <a:p>
            <a:endParaRPr lang="en-US" baseline="0" dirty="0"/>
          </a:p>
          <a:p>
            <a:r>
              <a:rPr lang="en-US" baseline="0" dirty="0"/>
              <a:t>All of these capabilities are possible in an app, not in a custom bot. </a:t>
            </a:r>
          </a:p>
          <a:p>
            <a:br>
              <a:rPr lang="en-US" baseline="0" dirty="0"/>
            </a:br>
            <a:r>
              <a:rPr lang="en-US" baseline="0" dirty="0"/>
              <a:t>Not all are required. Only publish those that make sense, or start with one and build out over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5:18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5:32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adding the Connector to the existing bot, </a:t>
            </a:r>
            <a:r>
              <a:rPr lang="en-US" dirty="0" err="1"/>
              <a:t>Sideload</a:t>
            </a:r>
            <a:r>
              <a:rPr lang="en-US" dirty="0"/>
              <a:t> to a new team. Notice that the </a:t>
            </a:r>
            <a:r>
              <a:rPr lang="en-US" dirty="0" err="1"/>
              <a:t>TeamMembersAdded</a:t>
            </a:r>
            <a:r>
              <a:rPr lang="en-US" dirty="0"/>
              <a:t> event fires</a:t>
            </a:r>
            <a:r>
              <a:rPr lang="en-US" baseline="0" dirty="0"/>
              <a:t> and the bot initiates a 1:1 conversation. And, the Connector shows in the </a:t>
            </a:r>
            <a:r>
              <a:rPr lang="en-US" baseline="0" dirty="0" err="1"/>
              <a:t>sideload</a:t>
            </a:r>
            <a:r>
              <a:rPr lang="en-US" baseline="0" dirty="0"/>
              <a:t> section of </a:t>
            </a:r>
            <a:r>
              <a:rPr lang="en-US" baseline="0"/>
              <a:t>connector dialog.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9/2/2017 5:16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2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74" r:id="rId11"/>
    <p:sldLayoutId id="2147484535" r:id="rId12"/>
    <p:sldLayoutId id="2147484251" r:id="rId13"/>
    <p:sldLayoutId id="2147484548" r:id="rId14"/>
    <p:sldLayoutId id="2147484536" r:id="rId15"/>
    <p:sldLayoutId id="2147484264" r:id="rId16"/>
    <p:sldLayoutId id="2147484537" r:id="rId17"/>
    <p:sldLayoutId id="2147484538" r:id="rId18"/>
    <p:sldLayoutId id="2147484539" r:id="rId19"/>
    <p:sldLayoutId id="2147484540" r:id="rId20"/>
    <p:sldLayoutId id="2147484541" r:id="rId21"/>
    <p:sldLayoutId id="2147484542" r:id="rId22"/>
    <p:sldLayoutId id="2147484543" r:id="rId23"/>
    <p:sldLayoutId id="2147484544" r:id="rId24"/>
    <p:sldLayoutId id="2147484545" r:id="rId25"/>
    <p:sldLayoutId id="2147484546" r:id="rId26"/>
    <p:sldLayoutId id="2147484299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036319"/>
            <a:ext cx="7254100" cy="1828800"/>
          </a:xfrm>
        </p:spPr>
        <p:txBody>
          <a:bodyPr/>
          <a:lstStyle/>
          <a:p>
            <a:r>
              <a:rPr lang="en-US" dirty="0"/>
              <a:t>Microsoft Teams Apps – Advanced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Teams Apps with multiple capabilities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30118-5FEC-4621-81D6-C21BF5362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46423-74A1-4FE6-BA7D-CD4D593B0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F8B1B5-CF87-400D-BFA9-A6CCBE1B01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1D34-97A7-42A1-B9E2-AAF12E31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 Apps with multiple capabilities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4AA05-002B-4853-9F45-DCA1CB988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Integrating External Systems using Connectors / </a:t>
            </a:r>
            <a:r>
              <a:rPr lang="en-US" dirty="0" err="1"/>
              <a:t>Webhooks</a:t>
            </a:r>
            <a:endParaRPr lang="en-US" dirty="0"/>
          </a:p>
          <a:p>
            <a:r>
              <a:rPr lang="en-US" dirty="0"/>
              <a:t>Combining capabilities in a Teams App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971954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88F836-7206-4D3B-A91B-B989400A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9" y="899478"/>
            <a:ext cx="6573336" cy="2701925"/>
          </a:xfrm>
        </p:spPr>
        <p:txBody>
          <a:bodyPr/>
          <a:lstStyle/>
          <a:p>
            <a:r>
              <a:rPr lang="en-US" dirty="0"/>
              <a:t>Microsoft Teams Apps with multiple capabilities</a:t>
            </a:r>
          </a:p>
        </p:txBody>
      </p:sp>
    </p:spTree>
    <p:extLst>
      <p:ext uri="{BB962C8B-B14F-4D97-AF65-F5344CB8AC3E}">
        <p14:creationId xmlns:p14="http://schemas.microsoft.com/office/powerpoint/2010/main" val="36141179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External Systems Using Connectors / </a:t>
            </a:r>
            <a:r>
              <a:rPr lang="en-US" dirty="0" err="1"/>
              <a:t>Webhooks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4215000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Activity posted to Channel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Rendered as any other message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Text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Card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Actionable Card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 err="1"/>
              <a:t>POSTed</a:t>
            </a:r>
            <a:r>
              <a:rPr lang="en-US" sz="1600" dirty="0"/>
              <a:t> to registered endpoint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Incoming </a:t>
            </a:r>
            <a:r>
              <a:rPr lang="en-US" sz="1600" dirty="0" err="1"/>
              <a:t>Webhook</a:t>
            </a:r>
            <a:endParaRPr lang="en-US" sz="1600" dirty="0"/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Teams provides URL, must be copied</a:t>
            </a:r>
            <a:endParaRPr lang="en-US" sz="1600" dirty="0"/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Office 365 Connector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Automated flow for capturing URL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Requires registration and publication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D0B750-D6CA-40C4-92B8-2D5119B6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420" y="1671838"/>
            <a:ext cx="6361905" cy="3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63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-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1500411"/>
          </a:xfrm>
        </p:spPr>
        <p:txBody>
          <a:bodyPr/>
          <a:lstStyle/>
          <a:p>
            <a:r>
              <a:rPr lang="en-US" sz="2000" dirty="0"/>
              <a:t>connector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Identifies registered connector via </a:t>
            </a:r>
            <a:r>
              <a:rPr lang="en-US" sz="1600" b="0" dirty="0" err="1">
                <a:solidFill>
                  <a:schemeClr val="tx1"/>
                </a:solidFill>
              </a:rPr>
              <a:t>connectorId</a:t>
            </a:r>
            <a:endParaRPr lang="en-US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Information provided during registration shown when adding to Channel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138" y="4116619"/>
            <a:ext cx="3986103" cy="1833964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"connectors":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EF37C-8129-4B66-90E3-40D7F9F6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64" y="460423"/>
            <a:ext cx="4600000" cy="459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A7400-7D15-4C16-BC8C-521136982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20" b="28110"/>
          <a:stretch/>
        </p:blipFill>
        <p:spPr>
          <a:xfrm>
            <a:off x="8291262" y="3954078"/>
            <a:ext cx="3707063" cy="25383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614354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EC3B20-B834-4749-B76A-418C0D90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3" y="632779"/>
            <a:ext cx="6102101" cy="410369"/>
          </a:xfrm>
        </p:spPr>
        <p:txBody>
          <a:bodyPr/>
          <a:lstStyle/>
          <a:p>
            <a:r>
              <a:rPr lang="en-US" dirty="0"/>
              <a:t>Demo – Connector / </a:t>
            </a:r>
            <a:r>
              <a:rPr lang="en-US" dirty="0" err="1"/>
              <a:t>Webhook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95C3B4-0424-48CD-A4E7-14E7389C3D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995629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App contains multiple capabilities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832" y="3035584"/>
            <a:ext cx="2225841" cy="1945020"/>
          </a:xfrm>
        </p:spPr>
        <p:txBody>
          <a:bodyPr/>
          <a:lstStyle/>
          <a:p>
            <a:r>
              <a:rPr lang="en-US" sz="1800" dirty="0"/>
              <a:t>Tabs and conversations</a:t>
            </a:r>
          </a:p>
          <a:p>
            <a:r>
              <a:rPr lang="en-US" b="0" dirty="0">
                <a:solidFill>
                  <a:schemeClr val="tx1"/>
                </a:solidFill>
              </a:rPr>
              <a:t>Tabs give your app a dedicated canvas that allows people to jump  between conversations and your experience.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9932" y="3035584"/>
            <a:ext cx="2202181" cy="1962076"/>
          </a:xfrm>
        </p:spPr>
        <p:txBody>
          <a:bodyPr/>
          <a:lstStyle/>
          <a:p>
            <a:r>
              <a:rPr lang="en-US" sz="1800" dirty="0"/>
              <a:t>Customizable cards 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Cards let you surface important tasks, information, and reminders in actionable ways.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98371" y="3061211"/>
            <a:ext cx="2343825" cy="1500411"/>
          </a:xfrm>
        </p:spPr>
        <p:txBody>
          <a:bodyPr/>
          <a:lstStyle/>
          <a:p>
            <a:r>
              <a:rPr lang="en-US" sz="1800" dirty="0"/>
              <a:t>Bot framework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The Bot framework offers a natural language UX that can interact with your services.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9641" y="3035584"/>
            <a:ext cx="2228683" cy="1731243"/>
          </a:xfrm>
        </p:spPr>
        <p:txBody>
          <a:bodyPr/>
          <a:lstStyle/>
          <a:p>
            <a:r>
              <a:rPr lang="en-US" sz="1800" dirty="0"/>
              <a:t>Compose extensions</a:t>
            </a:r>
            <a:br>
              <a:rPr lang="en-US" sz="1800" dirty="0"/>
            </a:b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Compose Extensions are quick and easy shortcuts to key components f your service.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1" y="1342139"/>
            <a:ext cx="3010569" cy="16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69" y="1342139"/>
            <a:ext cx="2870933" cy="16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311" y="1342139"/>
            <a:ext cx="3063254" cy="172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steamsdesignguidelines.azurewebsites.net/images/getting_started/06_homepage_compose-extensions.png">
            <a:extLst>
              <a:ext uri="{FF2B5EF4-FFF2-40B4-BE49-F238E27FC236}">
                <a16:creationId xmlns:a16="http://schemas.microsoft.com/office/drawing/2014/main" id="{3E9F3F09-197A-4B4A-992E-06D94EDFA103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74" y="1342139"/>
            <a:ext cx="3056128" cy="17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436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Capabilities –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973122"/>
          </a:xfrm>
        </p:spPr>
        <p:txBody>
          <a:bodyPr/>
          <a:lstStyle/>
          <a:p>
            <a:r>
              <a:rPr lang="en-US" sz="2000" dirty="0"/>
              <a:t>Top-level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Use what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Single package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Same Icons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Same Names</a:t>
            </a:r>
          </a:p>
          <a:p>
            <a:pPr marL="742950" lvl="2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Same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Easy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8226" y="1176126"/>
            <a:ext cx="5880100" cy="3231654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"$schema": "https://statics.teams.microsoft.com/...",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manifestVersion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"1.0",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configurableTabs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staticTabs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"bots":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"connectors":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EC3B20-B834-4749-B76A-418C0D90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63" y="632779"/>
            <a:ext cx="6102101" cy="410369"/>
          </a:xfrm>
        </p:spPr>
        <p:txBody>
          <a:bodyPr/>
          <a:lstStyle/>
          <a:p>
            <a:r>
              <a:rPr lang="en-US" dirty="0"/>
              <a:t>Demo – Multiple Capabilities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95C3B4-0424-48CD-A4E7-14E7389C3D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9941286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7550fb09-e1e4-49f9-8257-ac8f082c86d0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sharepoint/v3/fields"/>
    <ds:schemaRef ds:uri="0f32b589-041a-4b5d-9ecb-546b576e7a4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Compose Extensions</Template>
  <TotalTime>45</TotalTime>
  <Words>441</Words>
  <Application>Microsoft Office PowerPoint</Application>
  <PresentationFormat>Custom</PresentationFormat>
  <Paragraphs>78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Microsoft Teams Apps – Advanced Techniques</vt:lpstr>
      <vt:lpstr>Microsoft Teams Apps with multiple capabilities</vt:lpstr>
      <vt:lpstr>Microsoft Teams Apps with multiple capabilities</vt:lpstr>
      <vt:lpstr>Integrating External Systems Using Connectors / Webhooks</vt:lpstr>
      <vt:lpstr>Connector - Manifest</vt:lpstr>
      <vt:lpstr>Demo – Connector / Webhook</vt:lpstr>
      <vt:lpstr>Teams App contains multiple capabilities</vt:lpstr>
      <vt:lpstr>Multiple Capabilities – Manifest</vt:lpstr>
      <vt:lpstr>Demo – Multiple Capabilities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6</cp:revision>
  <dcterms:created xsi:type="dcterms:W3CDTF">2017-09-02T21:54:34Z</dcterms:created>
  <dcterms:modified xsi:type="dcterms:W3CDTF">2017-09-02T22:40:21Z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